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147474022" r:id="rId5"/>
    <p:sldId id="2147474024" r:id="rId6"/>
    <p:sldId id="2147474033" r:id="rId7"/>
    <p:sldId id="2147474035" r:id="rId8"/>
    <p:sldId id="214747403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479"/>
  </p:normalViewPr>
  <p:slideViewPr>
    <p:cSldViewPr snapToGrid="0">
      <p:cViewPr varScale="1">
        <p:scale>
          <a:sx n="106" d="100"/>
          <a:sy n="106" d="100"/>
        </p:scale>
        <p:origin x="9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Master" Target="../slideMasters/slideMaster1.xml"/><Relationship Id="rId6" Type="http://schemas.openxmlformats.org/officeDocument/2006/relationships/oleObject" Target="../embeddings/oleObject2.bin"/><Relationship Id="rId7" Type="http://schemas.openxmlformats.org/officeDocument/2006/relationships/image" Target="../media/image3.emf"/><Relationship Id="rId8" Type="http://schemas.openxmlformats.org/officeDocument/2006/relationships/image" Target="../media/image4.png"/><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emf"/><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Master" Target="../slideMasters/slideMaster1.xml"/><Relationship Id="rId5" Type="http://schemas.openxmlformats.org/officeDocument/2006/relationships/image" Target="../media/image16.jpeg"/><Relationship Id="rId6" Type="http://schemas.openxmlformats.org/officeDocument/2006/relationships/oleObject" Target="../embeddings/oleObject7.bin"/><Relationship Id="rId7"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slideMaster" Target="../slideMasters/slideMaster1.xml"/><Relationship Id="rId5" Type="http://schemas.openxmlformats.org/officeDocument/2006/relationships/image" Target="../media/image17.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slideMaster" Target="../slideMasters/slideMaster1.xml"/><Relationship Id="rId5" Type="http://schemas.openxmlformats.org/officeDocument/2006/relationships/image" Target="../media/image18.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tags" Target="../tags/tag89.xml"/><Relationship Id="rId3" Type="http://schemas.openxmlformats.org/officeDocument/2006/relationships/tags" Target="../tags/tag90.xml"/><Relationship Id="rId4" Type="http://schemas.openxmlformats.org/officeDocument/2006/relationships/slideMaster" Target="../slideMasters/slideMaster1.xml"/><Relationship Id="rId5" Type="http://schemas.openxmlformats.org/officeDocument/2006/relationships/image" Target="../media/image19.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Master" Target="../slideMasters/slideMaster1.xml"/><Relationship Id="rId7" Type="http://schemas.openxmlformats.org/officeDocument/2006/relationships/oleObject" Target="../embeddings/oleObject3.bin"/><Relationship Id="rId8" Type="http://schemas.openxmlformats.org/officeDocument/2006/relationships/image" Target="../media/image3.emf"/><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tags" Target="../tags/tag36.xml"/><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tags" Target="../tags/tag46.xml"/><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Master" Target="../slideMasters/slideMaster1.xml"/><Relationship Id="rId8" Type="http://schemas.openxmlformats.org/officeDocument/2006/relationships/oleObject" Target="../embeddings/oleObject6.bin"/><Relationship Id="rId9" Type="http://schemas.openxmlformats.org/officeDocument/2006/relationships/image" Target="../media/image3.emf"/><Relationship Id="rId10"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slideMaster" Target="../slideMasters/slideMaster1.xml"/><Relationship Id="rId5" Type="http://schemas.openxmlformats.org/officeDocument/2006/relationships/oleObject" Target="../embeddings/oleObject7.bin"/><Relationship Id="rId6"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tags" Target="../tags/tag2.xml"/><Relationship Id="rId28" Type="http://schemas.openxmlformats.org/officeDocument/2006/relationships/tags" Target="../tags/tag3.xml"/><Relationship Id="rId29" Type="http://schemas.openxmlformats.org/officeDocument/2006/relationships/tags" Target="../tags/tag4.xml"/><Relationship Id="rId30" Type="http://schemas.openxmlformats.org/officeDocument/2006/relationships/tags" Target="../tags/tag5.xml"/><Relationship Id="rId31" Type="http://schemas.openxmlformats.org/officeDocument/2006/relationships/tags" Target="../tags/tag6.xml"/><Relationship Id="rId32" Type="http://schemas.openxmlformats.org/officeDocument/2006/relationships/tags" Target="../tags/tag7.xml"/><Relationship Id="rId33" Type="http://schemas.openxmlformats.org/officeDocument/2006/relationships/tags" Target="../tags/tag8.xml"/><Relationship Id="rId34" Type="http://schemas.openxmlformats.org/officeDocument/2006/relationships/tags" Target="../tags/tag9.xml"/><Relationship Id="rId35" Type="http://schemas.openxmlformats.org/officeDocument/2006/relationships/tags" Target="../tags/tag10.xml"/><Relationship Id="rId36" Type="http://schemas.openxmlformats.org/officeDocument/2006/relationships/tags" Target="../tags/tag11.xml"/><Relationship Id="rId37" Type="http://schemas.openxmlformats.org/officeDocument/2006/relationships/tags" Target="../tags/tag12.xml"/><Relationship Id="rId38" Type="http://schemas.openxmlformats.org/officeDocument/2006/relationships/tags" Target="../tags/tag13.xml"/><Relationship Id="rId39" Type="http://schemas.openxmlformats.org/officeDocument/2006/relationships/tags" Target="../tags/tag14.xml"/><Relationship Id="rId40" Type="http://schemas.openxmlformats.org/officeDocument/2006/relationships/tags" Target="../tags/tag15.xml"/><Relationship Id="rId41" Type="http://schemas.openxmlformats.org/officeDocument/2006/relationships/tags" Target="../tags/tag16.xml"/><Relationship Id="rId42" Type="http://schemas.openxmlformats.org/officeDocument/2006/relationships/tags" Target="../tags/tag17.xml"/><Relationship Id="rId43" Type="http://schemas.openxmlformats.org/officeDocument/2006/relationships/tags" Target="../tags/tag18.xml"/><Relationship Id="rId44" Type="http://schemas.openxmlformats.org/officeDocument/2006/relationships/tags" Target="../tags/tag19.xml"/><Relationship Id="rId45" Type="http://schemas.openxmlformats.org/officeDocument/2006/relationships/tags" Target="../tags/tag20.xml"/><Relationship Id="rId46" Type="http://schemas.openxmlformats.org/officeDocument/2006/relationships/oleObject" Target="../embeddings/oleObject1.bin"/><Relationship Id="rId47" Type="http://schemas.openxmlformats.org/officeDocument/2006/relationships/image" Target="../media/image1.emf"/><Relationship Id="rId4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SLATE</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May 1st,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$1.27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7,749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$24,971</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$16,983</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13,326</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41,233,495</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$1.47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1711916138"/>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SLATE drove </a:t>
            </a:r>
            <a:r>
              <a:rPr lang="en-US" sz="1200" dirty="0">
                <a:solidFill>
                  <a:srgbClr val="2A2E33"/>
                </a:solidFill>
                <a:latin typeface="Century Gothic"/>
              </a:rPr>
              <a:t>$24,971</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$16,983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8:00 PM EST</a:t>
            </a:r>
          </a:p>
        </p:txBody>
      </p:sp>
    </p:spTree>
    <p:extLst>
      <p:ext uri="{BB962C8B-B14F-4D97-AF65-F5344CB8AC3E}">
        <p14:creationId xmlns:p14="http://schemas.microsoft.com/office/powerpoint/2010/main" val="3593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SLATE</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$0.87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1,179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$4,481</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$1,976</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2,282</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1,171,612</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$2.27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SLATE drove </a:t>
            </a:r>
            <a:r>
              <a:rPr lang="en-US" sz="1200" dirty="0">
                <a:solidFill>
                  <a:srgbClr val="2A2E33"/>
                </a:solidFill>
                <a:latin typeface="Century Gothic"/>
              </a:rPr>
              <a:t>$4,481</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$1,976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10:00 PM EST</a:t>
            </a:r>
          </a:p>
        </p:txBody>
      </p:sp>
    </p:spTree>
    <p:extLst>
      <p:ext uri="{BB962C8B-B14F-4D97-AF65-F5344CB8AC3E}">
        <p14:creationId xmlns:p14="http://schemas.microsoft.com/office/powerpoint/2010/main" val="124602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SLATE</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1670820655"/>
              </p:ext>
            </p:extLst>
          </p:nvPr>
        </p:nvGraphicFramePr>
        <p:xfrm>
          <a:off x="842212" y="2021478"/>
          <a:ext cx="11249525" cy="3165507"/>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sz="1000"/>
                        <a:t>SLATE CRAFT GOODS, INC._Slate PM MS SPA 2024__AY46431957340348</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1,171,612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2,282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$1,976</a:t>
                      </a:r>
                    </a:p>
                  </a:txBody>
                  <a:tcPr marL="9525" marR="9525" marT="9525" marB="0" anchor="ctr"/>
                </a:tc>
                <a:tc>
                  <a:txBody>
                    <a:bodyPr/>
                    <a:lstStyle/>
                    <a:p>
                      <a:pPr algn="r" fontAlgn="b"/>
                      <a:r>
                        <a:rPr sz="1400" b="0" i="0">
                          <a:solidFill>
                            <a:srgbClr val="000000"/>
                          </a:solidFill>
                          <a:latin typeface="Aptos Narrow"/>
                        </a:rPr>
                        <a:t>$4,481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1,179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$0.87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$2.27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10:00 PM EST</a:t>
                      </a:r>
                    </a:p>
                  </a:txBody>
                  <a:tcPr marL="9525" marR="9525" marT="9525" marB="0" anchor="ctr"/>
                </a:tc>
                <a:extLst>
                  <a:ext uri="{0D108BD9-81ED-4DB2-BD59-A6C34878D82A}">
                    <a16:rowId xmlns:a16="http://schemas.microsoft.com/office/drawing/2014/main" val="595978"/>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198204" y="589440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323893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SLATE</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3681869602"/>
              </p:ext>
            </p:extLst>
          </p:nvPr>
        </p:nvGraphicFramePr>
        <p:xfrm>
          <a:off x="880652" y="1101725"/>
          <a:ext cx="9342847" cy="56165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milk</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655,251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$640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$1,043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$1.63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free lactose milk</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75,135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$294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slate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2,907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$239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$1,161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$4.85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chocolate milk</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40,987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$186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$300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latte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4,973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$0.90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protein slate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556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$272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$5.35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free lactose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4,909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$1.49</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coffee protein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441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$1.44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drink protein ready shake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696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$4.14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protein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1,406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free latte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360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$0.00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free lactose protein shake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$3.26</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milk slate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$2.10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lactose milk</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1,431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$1.82</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fat free lactose milk</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627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$0.49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02471" y="4661857"/>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SLATE</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3917691173"/>
              </p:ext>
            </p:extLst>
          </p:nvPr>
        </p:nvGraphicFramePr>
        <p:xfrm>
          <a:off x="906052" y="1558925"/>
          <a:ext cx="10765248" cy="3892550"/>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44500">
                <a:tc>
                  <a:txBody>
                    <a:bodyPr/>
                    <a:lstStyle/>
                    <a:p>
                      <a:pPr algn="ctr" fontAlgn="b"/>
                      <a:r>
                        <a:rPr lang="en-US" sz="1200" b="0" i="0" u="none" strike="noStrike" dirty="0">
                          <a:effectLst/>
                          <a:latin typeface="Aptos Narrow" panose="020B0004020202020204" pitchFamily="34" charset="0"/>
                        </a:rPr>
                        <a:t>Category</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301045">
                <a:tc>
                  <a:txBody>
                    <a:bodyPr/>
                    <a:lstStyle/>
                    <a:p>
                      <a:pPr algn="ctr" fontAlgn="b"/>
                      <a:r>
                        <a:rPr sz="1100"/>
                        <a:t>dairy, eggs &amp; cheese &gt; milk &amp; cream &gt; milk - flavored</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766,638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$1,238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$2,712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$2.19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beverages &gt; tea &gt; iced tea</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404,974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$737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$1,769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89440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1385443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C3401E-CD76-464A-B7A1-C0D56B7B2A69}">
  <ds:schemaRefs>
    <ds:schemaRef ds:uri="http://schemas.microsoft.com/sharepoint/v3/contenttype/forms"/>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4506</TotalTime>
  <Words>1421</Words>
  <Application>Microsoft Macintosh PowerPoint</Application>
  <PresentationFormat>Widescreen</PresentationFormat>
  <Paragraphs>256</Paragraphs>
  <Slides>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4" baseType="lpstr">
      <vt:lpstr>Aptos</vt:lpstr>
      <vt:lpstr>Aptos Narrow</vt:lpstr>
      <vt:lpstr>Arial</vt:lpstr>
      <vt:lpstr>Century Gothic</vt:lpstr>
      <vt:lpstr>Helvetica</vt:lpstr>
      <vt:lpstr>Segoe UI</vt:lpstr>
      <vt:lpstr>Wingdings</vt:lpstr>
      <vt:lpstr>White</vt:lpstr>
      <vt:lpstr>think-cell Slide</vt:lpstr>
      <vt:lpstr>{{BRAND NAME}}: YTD ’25 SNAPSHOT</vt:lpstr>
      <vt:lpstr>{{BRAND NAME}}: APRIL ’25 SNAPSHOT</vt:lpstr>
      <vt:lpstr>{{BRAND NAME}}: APRIL ’25 LINE ITEMS</vt:lpstr>
      <vt:lpstr>{{BRAND NAME}}: APRIL ’25 KEYWORDS</vt:lpstr>
      <vt:lpstr>{{BRAND NAME}}: APRIL ’25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471</cp:revision>
  <dcterms:created xsi:type="dcterms:W3CDTF">2024-02-05T15:24:51Z</dcterms:created>
  <dcterms:modified xsi:type="dcterms:W3CDTF">2025-05-03T00:25:10Z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